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6858000" cx="12192000"/>
  <p:notesSz cx="6858000" cy="9144000"/>
  <p:embeddedFontLst>
    <p:embeddedFont>
      <p:font typeface="Merriweather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7" roundtripDataSignature="AMtx7mjij+8HPLoxYTLRHjkHeRyR5kQM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2A1E90A-EE91-4099-8ACE-719A33C7B0C4}">
  <a:tblStyle styleId="{72A1E90A-EE91-4099-8ACE-719A33C7B0C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Merriweather-bold.fntdata"/><Relationship Id="rId23" Type="http://schemas.openxmlformats.org/officeDocument/2006/relationships/font" Target="fonts/Merriweather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erriweather-boldItalic.fntdata"/><Relationship Id="rId25" Type="http://schemas.openxmlformats.org/officeDocument/2006/relationships/font" Target="fonts/Merriweather-italic.fntdata"/><Relationship Id="rId27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5a31ebe24f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g15a31ebe24f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1" name="Google Shape;16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01ae742d20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g301ae742d2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01ae742d20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g301ae742d2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2" name="Google Shape;18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0" name="Google Shape;19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8" name="Google Shape;19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6" name="Google Shape;206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3" name="Google Shape;21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5f6907400c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g15f6907400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5f6907400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g15f6907400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5f6907400c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g15f6907400c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5f6907400c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g15f6907400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3" name="Google Shape;12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2" name="Google Shape;13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cd089a94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1" name="Google Shape;141;g25cd089a947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1" name="Google Shape;15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206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Relationship Id="rId4" Type="http://schemas.openxmlformats.org/officeDocument/2006/relationships/image" Target="../media/image2.png"/><Relationship Id="rId5" Type="http://schemas.openxmlformats.org/officeDocument/2006/relationships/image" Target="../media/image1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4.jpg"/><Relationship Id="rId5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21.png"/><Relationship Id="rId5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23.png"/><Relationship Id="rId6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Relationship Id="rId6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15a31ebe24f_0_14"/>
          <p:cNvPicPr preferRelativeResize="0"/>
          <p:nvPr/>
        </p:nvPicPr>
        <p:blipFill rotWithShape="1">
          <a:blip r:embed="rId3">
            <a:alphaModFix/>
          </a:blip>
          <a:srcRect b="7598" l="0" r="0" t="7598"/>
          <a:stretch/>
        </p:blipFill>
        <p:spPr>
          <a:xfrm>
            <a:off x="6182550" y="1460375"/>
            <a:ext cx="5476598" cy="348337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15a31ebe24f_0_14"/>
          <p:cNvSpPr/>
          <p:nvPr/>
        </p:nvSpPr>
        <p:spPr>
          <a:xfrm>
            <a:off x="1781545" y="310347"/>
            <a:ext cx="86289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0" lang="en-US" sz="5300" u="none" cap="none" strike="noStrike">
                <a:solidFill>
                  <a:srgbClr val="EDB72B"/>
                </a:solidFill>
                <a:latin typeface="Merriweather"/>
                <a:ea typeface="Merriweather"/>
                <a:cs typeface="Merriweather"/>
                <a:sym typeface="Merriweather"/>
              </a:rPr>
              <a:t>Alternative Spring              Break!</a:t>
            </a:r>
            <a:endParaRPr b="0" i="0" sz="53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descr="SMSP Cross Logo - White" id="86" name="Google Shape;86;g15a31ebe24f_0_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95260" y="5519098"/>
            <a:ext cx="1179650" cy="113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g15a31ebe24f_0_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0000" y="2332563"/>
            <a:ext cx="5015352" cy="395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MSP Cross Logo - White" id="163" name="Google Shape;16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4239" y="5569960"/>
            <a:ext cx="1179650" cy="113881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3"/>
          <p:cNvSpPr/>
          <p:nvPr/>
        </p:nvSpPr>
        <p:spPr>
          <a:xfrm>
            <a:off x="1037884" y="677522"/>
            <a:ext cx="10116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6000" u="none" cap="none" strike="noStrike">
                <a:solidFill>
                  <a:srgbClr val="EDB72B"/>
                </a:solidFill>
                <a:latin typeface="Merriweather"/>
                <a:ea typeface="Merriweather"/>
                <a:cs typeface="Merriweather"/>
                <a:sym typeface="Merriweather"/>
              </a:rPr>
              <a:t>How much does ASB cost?</a:t>
            </a:r>
            <a:endParaRPr b="0" i="0" sz="60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aphicFrame>
        <p:nvGraphicFramePr>
          <p:cNvPr id="165" name="Google Shape;165;p13"/>
          <p:cNvGraphicFramePr/>
          <p:nvPr/>
        </p:nvGraphicFramePr>
        <p:xfrm>
          <a:off x="952500" y="2476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{72A1E90A-EE91-4099-8ACE-719A33C7B0C4}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</a:tblGrid>
              <a:tr h="766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Naz Farm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Selma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El Paso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LA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>
                    <a:solidFill>
                      <a:srgbClr val="00FFFF"/>
                    </a:solidFill>
                  </a:tcPr>
                </a:tc>
              </a:tr>
              <a:tr h="664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Actual Price</a:t>
                      </a:r>
                      <a:endParaRPr b="1" sz="1400" u="none" cap="none" strike="noStrik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$550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$950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$1600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$1600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/>
                </a:tc>
              </a:tr>
              <a:tr h="664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Subsidized Price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sngStrik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$400</a:t>
                      </a:r>
                      <a:endParaRPr sz="1400" u="none" cap="none" strike="sngStrik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sngStrik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$700</a:t>
                      </a:r>
                      <a:endParaRPr sz="1400" u="none" cap="none" strike="sngStrik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sngStrik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$1200</a:t>
                      </a:r>
                      <a:endParaRPr sz="1400" u="none" cap="none" strike="sngStrik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sngStrik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$1200</a:t>
                      </a:r>
                      <a:endParaRPr sz="1400" u="none" cap="none" strike="sngStrik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/>
                </a:tc>
              </a:tr>
              <a:tr h="766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Centennial Special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2300" u="none" cap="none" strike="noStrik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$200</a:t>
                      </a:r>
                      <a:endParaRPr b="1" sz="2300" u="none" cap="none" strike="noStrik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2300" u="none" cap="none" strike="noStrik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$350</a:t>
                      </a:r>
                      <a:endParaRPr b="1" sz="2300" u="none" cap="none" strike="noStrik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2300" u="none" cap="none" strike="noStrik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$600</a:t>
                      </a:r>
                      <a:endParaRPr b="1" sz="2300" u="none" cap="none" strike="noStrik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2300" u="none" cap="none" strike="noStrik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$600</a:t>
                      </a:r>
                      <a:endParaRPr b="1" sz="2300" u="none" cap="none" strike="noStrik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01ae742d20_0_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3333"/>
              <a:buNone/>
            </a:pPr>
            <a:r>
              <a:t/>
            </a:r>
            <a:endParaRPr b="1" sz="6000">
              <a:solidFill>
                <a:srgbClr val="EDB72B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/>
              <a:buNone/>
            </a:pPr>
            <a:r>
              <a:rPr b="1" lang="en-US" sz="6000">
                <a:solidFill>
                  <a:srgbClr val="EDB72B"/>
                </a:solidFill>
                <a:latin typeface="Merriweather"/>
                <a:ea typeface="Merriweather"/>
                <a:cs typeface="Merriweather"/>
                <a:sym typeface="Merriweather"/>
              </a:rPr>
              <a:t>Early Bird Special!</a:t>
            </a:r>
            <a:endParaRPr sz="6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454"/>
              <a:buNone/>
            </a:pPr>
            <a:r>
              <a:t/>
            </a:r>
            <a:endParaRPr/>
          </a:p>
        </p:txBody>
      </p:sp>
      <p:sp>
        <p:nvSpPr>
          <p:cNvPr id="171" name="Google Shape;171;g301ae742d20_0_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EDB72B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EDB72B"/>
                </a:solidFill>
              </a:rPr>
              <a:t>Apply and submit your $100 deposit by the 1st application deadline (December 23) and receive an additional $50 off the total cost of your trip!</a:t>
            </a:r>
            <a:endParaRPr>
              <a:solidFill>
                <a:srgbClr val="EDB72B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EDB72B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EDB72B"/>
              </a:solidFill>
            </a:endParaRPr>
          </a:p>
        </p:txBody>
      </p:sp>
      <p:pic>
        <p:nvPicPr>
          <p:cNvPr descr="a black and white drawing of a cat with the words yippie written above it (Provided by Tenor)" id="172" name="Google Shape;172;g301ae742d20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7763" y="3900350"/>
            <a:ext cx="2276475" cy="227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01ae742d20_0_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3333"/>
              <a:buNone/>
            </a:pPr>
            <a:r>
              <a:t/>
            </a:r>
            <a:endParaRPr b="1" sz="6000">
              <a:solidFill>
                <a:srgbClr val="EDB72B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-US" sz="6000">
                <a:solidFill>
                  <a:srgbClr val="EDB72B"/>
                </a:solidFill>
                <a:latin typeface="Merriweather"/>
                <a:ea typeface="Merriweather"/>
                <a:cs typeface="Merriweather"/>
                <a:sym typeface="Merriweather"/>
              </a:rPr>
              <a:t>Wait! There’s More?!</a:t>
            </a:r>
            <a:endParaRPr sz="6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454"/>
              <a:buNone/>
            </a:pPr>
            <a:r>
              <a:t/>
            </a:r>
            <a:endParaRPr/>
          </a:p>
        </p:txBody>
      </p:sp>
      <p:sp>
        <p:nvSpPr>
          <p:cNvPr id="178" name="Google Shape;178;g301ae742d20_0_1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EDB72B"/>
                </a:solidFill>
              </a:rPr>
              <a:t>Refer a friend </a:t>
            </a:r>
            <a:r>
              <a:rPr i="1" lang="en-US" u="sng">
                <a:solidFill>
                  <a:srgbClr val="EDB72B"/>
                </a:solidFill>
              </a:rPr>
              <a:t>who attends ASB</a:t>
            </a:r>
            <a:r>
              <a:rPr lang="en-US">
                <a:solidFill>
                  <a:srgbClr val="EDB72B"/>
                </a:solidFill>
              </a:rPr>
              <a:t> and get a $25 rebate, up to 2 friends. </a:t>
            </a:r>
            <a:endParaRPr>
              <a:solidFill>
                <a:srgbClr val="EDB72B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EDB72B"/>
                </a:solidFill>
              </a:rPr>
              <a:t>All rebates are made payable March 9. </a:t>
            </a:r>
            <a:endParaRPr>
              <a:solidFill>
                <a:srgbClr val="EDB72B"/>
              </a:solidFill>
            </a:endParaRPr>
          </a:p>
        </p:txBody>
      </p:sp>
      <p:pic>
        <p:nvPicPr>
          <p:cNvPr descr="a cartoon girl is dancing on a pink background with the words `` god is so good happy dance '' written on it . (Provided by Tenor)" id="179" name="Google Shape;179;g301ae742d20_0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5000" y="3019450"/>
            <a:ext cx="2806700" cy="303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5400"/>
              <a:buFont typeface="Calibri"/>
              <a:buNone/>
            </a:pPr>
            <a:r>
              <a:rPr b="1" lang="en-US" sz="5400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Fundraising</a:t>
            </a:r>
            <a:endParaRPr b="1" sz="5400"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5" name="Google Shape;185;p14"/>
          <p:cNvSpPr txBox="1"/>
          <p:nvPr>
            <p:ph idx="1" type="body"/>
          </p:nvPr>
        </p:nvSpPr>
        <p:spPr>
          <a:xfrm>
            <a:off x="838200" y="1699666"/>
            <a:ext cx="10515600" cy="1174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Merriweather"/>
              <a:buChar char="•"/>
            </a:pPr>
            <a:r>
              <a:rPr lang="en-US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Individual Fundraising Efforts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28600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Merriweather"/>
              <a:buChar char="•"/>
            </a:pPr>
            <a:r>
              <a:rPr lang="en-US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Bucket Drive at SMSP in February</a:t>
            </a:r>
            <a:endParaRPr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86" name="Google Shape;18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5119" y="2883395"/>
            <a:ext cx="6481762" cy="36459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MSP Cross Logo - White" id="187" name="Google Shape;18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4239" y="5569960"/>
            <a:ext cx="1179650" cy="1138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Factors Determining Placement</a:t>
            </a:r>
            <a:endParaRPr b="1"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3" name="Google Shape;193;p15"/>
          <p:cNvSpPr txBox="1"/>
          <p:nvPr>
            <p:ph idx="1" type="body"/>
          </p:nvPr>
        </p:nvSpPr>
        <p:spPr>
          <a:xfrm>
            <a:off x="7124700" y="2197100"/>
            <a:ext cx="4850100" cy="29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1526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Merriweather"/>
              <a:buChar char="•"/>
            </a:pPr>
            <a:r>
              <a:rPr lang="en-US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The date you apply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Merriweather"/>
              <a:buChar char="•"/>
            </a:pPr>
            <a:r>
              <a:rPr lang="en-US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Class year</a:t>
            </a:r>
            <a:endParaRPr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Merriweather"/>
              <a:buChar char="•"/>
            </a:pPr>
            <a:r>
              <a:rPr lang="en-US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Previous ASB placements</a:t>
            </a:r>
            <a:endParaRPr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t/>
            </a:r>
            <a:endParaRPr>
              <a:solidFill>
                <a:srgbClr val="FFC000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solidFill>
                <a:srgbClr val="FFC000"/>
              </a:solidFill>
            </a:endParaRPr>
          </a:p>
        </p:txBody>
      </p:sp>
      <p:pic>
        <p:nvPicPr>
          <p:cNvPr descr="SMSP Cross Logo - White" id="194" name="Google Shape;19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260" y="5473137"/>
            <a:ext cx="1179650" cy="113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7288" y="1930004"/>
            <a:ext cx="5370510" cy="4027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MSP Cross Logo - White" id="200" name="Google Shape;20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260" y="5473137"/>
            <a:ext cx="1179650" cy="113881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7"/>
          <p:cNvSpPr/>
          <p:nvPr/>
        </p:nvSpPr>
        <p:spPr>
          <a:xfrm>
            <a:off x="2649567" y="300719"/>
            <a:ext cx="666907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3800" u="none" cap="none" strike="noStrike">
                <a:solidFill>
                  <a:srgbClr val="EDB72B"/>
                </a:solidFill>
                <a:latin typeface="Merriweather"/>
                <a:ea typeface="Merriweather"/>
                <a:cs typeface="Merriweather"/>
                <a:sym typeface="Merriweather"/>
              </a:rPr>
              <a:t>COVID Precautions &amp; </a:t>
            </a:r>
            <a:endParaRPr b="0" i="0" sz="12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3800" u="none" cap="none" strike="noStrike">
                <a:solidFill>
                  <a:srgbClr val="EDB72B"/>
                </a:solidFill>
                <a:latin typeface="Merriweather"/>
                <a:ea typeface="Merriweather"/>
                <a:cs typeface="Merriweather"/>
                <a:sym typeface="Merriweather"/>
              </a:rPr>
              <a:t>Vaccination Requirements</a:t>
            </a:r>
            <a:endParaRPr b="0" i="0" sz="38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2" name="Google Shape;202;p17"/>
          <p:cNvSpPr txBox="1"/>
          <p:nvPr>
            <p:ph idx="1" type="body"/>
          </p:nvPr>
        </p:nvSpPr>
        <p:spPr>
          <a:xfrm>
            <a:off x="5759847" y="2260614"/>
            <a:ext cx="6215063" cy="2460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solidFill>
                <a:srgbClr val="FFC000"/>
              </a:solidFill>
            </a:endParaRPr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Merriweather"/>
              <a:buChar char="•"/>
            </a:pPr>
            <a:r>
              <a:rPr lang="en-US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Some sites require vaccination and testing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Merriweather"/>
              <a:buChar char="•"/>
            </a:pPr>
            <a:r>
              <a:rPr lang="en-US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Vaccination status will be confirmed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t/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descr="Testing, Testing - U.S. Marines receive COVID-19 test 2006… | Flickr" id="203" name="Google Shape;20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512" y="2260614"/>
            <a:ext cx="4840074" cy="3212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8"/>
          <p:cNvSpPr txBox="1"/>
          <p:nvPr/>
        </p:nvSpPr>
        <p:spPr>
          <a:xfrm>
            <a:off x="1977664" y="48954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B72B"/>
              </a:buClr>
              <a:buSzPts val="7200"/>
              <a:buFont typeface="Calibri"/>
              <a:buNone/>
            </a:pPr>
            <a:r>
              <a:rPr b="1" i="0" lang="en-US" sz="7200" u="none" cap="none" strike="noStrike">
                <a:solidFill>
                  <a:srgbClr val="EDB72B"/>
                </a:solidFill>
                <a:latin typeface="Merriweather"/>
                <a:ea typeface="Merriweather"/>
                <a:cs typeface="Merriweather"/>
                <a:sym typeface="Merriweather"/>
              </a:rPr>
              <a:t>HOW DO I APPLY?</a:t>
            </a:r>
            <a:endParaRPr b="0" i="0" sz="72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9" name="Google Shape;209;p18"/>
          <p:cNvSpPr txBox="1"/>
          <p:nvPr/>
        </p:nvSpPr>
        <p:spPr>
          <a:xfrm>
            <a:off x="414461" y="2336100"/>
            <a:ext cx="11363100" cy="58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B72B"/>
              </a:buClr>
              <a:buSzPts val="4000"/>
              <a:buFont typeface="Arial"/>
              <a:buNone/>
            </a:pPr>
            <a:r>
              <a:rPr b="0" i="0" lang="en-US" sz="4400" u="none" cap="none" strike="noStrike">
                <a:solidFill>
                  <a:srgbClr val="EDB72B"/>
                </a:solidFill>
                <a:latin typeface="Merriweather"/>
                <a:ea typeface="Merriweather"/>
                <a:cs typeface="Merriweather"/>
                <a:sym typeface="Merriweather"/>
              </a:rPr>
              <a:t>Google Form now LIVE!</a:t>
            </a:r>
            <a:endParaRPr b="0" i="0" sz="4400" u="none" cap="none" strike="noStrike">
              <a:solidFill>
                <a:srgbClr val="EDB72B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28600" lvl="0" marL="228600" marR="0" rtl="0" algn="ctr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EDB72B"/>
              </a:buClr>
              <a:buSzPts val="4400"/>
              <a:buFont typeface="Arial"/>
              <a:buNone/>
            </a:pPr>
            <a:r>
              <a:rPr b="0" i="0" lang="en-US" sz="4000" u="none" cap="none" strike="noStrike">
                <a:solidFill>
                  <a:srgbClr val="EDB72B"/>
                </a:solidFill>
                <a:latin typeface="Merriweather"/>
                <a:ea typeface="Merriweather"/>
                <a:cs typeface="Merriweather"/>
                <a:sym typeface="Merriweather"/>
              </a:rPr>
              <a:t>Priority Deadline: December 23 11:59pm</a:t>
            </a:r>
            <a:endParaRPr b="0" i="0" sz="4000" u="none" cap="none" strike="noStrike">
              <a:solidFill>
                <a:srgbClr val="EDB72B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28600" lvl="0" marL="228600" marR="0" rtl="0" algn="ctr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EDB72B"/>
              </a:buClr>
              <a:buSzPts val="4400"/>
              <a:buFont typeface="Arial"/>
              <a:buNone/>
            </a:pPr>
            <a:r>
              <a:rPr b="0" i="0" lang="en-US" sz="4000" u="none" cap="none" strike="noStrike">
                <a:solidFill>
                  <a:srgbClr val="EDB72B"/>
                </a:solidFill>
                <a:latin typeface="Merriweather"/>
                <a:ea typeface="Merriweather"/>
                <a:cs typeface="Merriweather"/>
                <a:sym typeface="Merriweather"/>
              </a:rPr>
              <a:t>Final Deadline: January 13 11:59pm</a:t>
            </a:r>
            <a:endParaRPr b="0" i="0" sz="4000" u="none" cap="none" strike="noStrike">
              <a:solidFill>
                <a:srgbClr val="EDB72B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28600" lvl="0" marL="228600" marR="0" rtl="0" algn="ctr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EDB72B"/>
              </a:buClr>
              <a:buSzPts val="4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rgbClr val="EDB72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MSP Cross Logo - White" id="210" name="Google Shape;21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260" y="5473137"/>
            <a:ext cx="1179650" cy="1138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Questions</a:t>
            </a:r>
            <a:r>
              <a:rPr b="1" lang="en-US">
                <a:solidFill>
                  <a:srgbClr val="FFC000"/>
                </a:solidFill>
              </a:rPr>
              <a:t>?</a:t>
            </a:r>
            <a:endParaRPr b="1">
              <a:solidFill>
                <a:srgbClr val="FFC000"/>
              </a:solidFill>
            </a:endParaRPr>
          </a:p>
        </p:txBody>
      </p:sp>
      <p:pic>
        <p:nvPicPr>
          <p:cNvPr descr="Question Mark Response - Free image on Pixabay" id="216" name="Google Shape;216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0449" y="1690698"/>
            <a:ext cx="3671100" cy="3671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MSP Cross Logo - White" id="217" name="Google Shape;21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4239" y="5569960"/>
            <a:ext cx="1179650" cy="113881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9"/>
          <p:cNvSpPr txBox="1"/>
          <p:nvPr/>
        </p:nvSpPr>
        <p:spPr>
          <a:xfrm>
            <a:off x="3343575" y="5503475"/>
            <a:ext cx="5235000" cy="7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Contact Julia Novotny (jnovotny@smspnewman.org)</a:t>
            </a:r>
            <a:endParaRPr b="0" i="0" sz="2400" u="none" cap="none" strike="noStrike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5f6907400c_0_17"/>
          <p:cNvSpPr txBox="1"/>
          <p:nvPr/>
        </p:nvSpPr>
        <p:spPr>
          <a:xfrm>
            <a:off x="754650" y="1676825"/>
            <a:ext cx="106827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000"/>
              <a:buFont typeface="Merriweather"/>
              <a:buChar char="●"/>
            </a:pPr>
            <a:r>
              <a:rPr b="0" i="0" lang="en-US" sz="3000" u="none" cap="none" strike="noStrike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What experiences have you had with service?</a:t>
            </a:r>
            <a:endParaRPr b="0" i="0" sz="3000" u="none" cap="none" strike="noStrike"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000"/>
              <a:buFont typeface="Merriweather"/>
              <a:buChar char="●"/>
            </a:pPr>
            <a:r>
              <a:rPr b="0" i="0" lang="en-US" sz="3000" u="none" cap="none" strike="noStrike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How has service deepened your faith and your relationship with God?</a:t>
            </a:r>
            <a:endParaRPr b="0" i="0" sz="3000" u="none" cap="none" strike="noStrike"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000"/>
              <a:buFont typeface="Merriweather"/>
              <a:buChar char="●"/>
            </a:pPr>
            <a:r>
              <a:rPr b="0" i="0" lang="en-US" sz="3000" u="none" cap="none" strike="noStrike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How do you feel called to serve now or in the future?</a:t>
            </a:r>
            <a:endParaRPr b="0" i="0" sz="3000" u="none" cap="none" strike="noStrike"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descr="SMSP Cross Logo - White" id="93" name="Google Shape;93;g15f6907400c_0_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260" y="5519098"/>
            <a:ext cx="1179650" cy="113881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15f6907400c_0_17"/>
          <p:cNvSpPr txBox="1"/>
          <p:nvPr/>
        </p:nvSpPr>
        <p:spPr>
          <a:xfrm>
            <a:off x="1614925" y="312225"/>
            <a:ext cx="8860500" cy="11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1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4100" u="sng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Let’s Break the Ice!</a:t>
            </a:r>
            <a:endParaRPr b="1" i="0" sz="4100" u="sng" cap="none" strike="noStrike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5f6907400c_0_0"/>
          <p:cNvSpPr txBox="1"/>
          <p:nvPr/>
        </p:nvSpPr>
        <p:spPr>
          <a:xfrm>
            <a:off x="38700" y="621750"/>
            <a:ext cx="121146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accent4"/>
                </a:solidFill>
                <a:latin typeface="Merriweather"/>
                <a:ea typeface="Merriweather"/>
                <a:cs typeface="Merriweather"/>
                <a:sym typeface="Merriweather"/>
              </a:rPr>
              <a:t>What is Alternative Spring Break (ASB)?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0" name="Google Shape;100;g15f6907400c_0_0"/>
          <p:cNvSpPr txBox="1"/>
          <p:nvPr/>
        </p:nvSpPr>
        <p:spPr>
          <a:xfrm>
            <a:off x="163975" y="1516800"/>
            <a:ext cx="5934900" cy="55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Merriweather"/>
              <a:buChar char="●"/>
            </a:pPr>
            <a:r>
              <a:rPr b="0" i="0" lang="en-US" sz="2000" u="none" cap="none" strike="noStrike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Service immersion (Feb 28- Mar 8)</a:t>
            </a:r>
            <a:endParaRPr b="0" i="0" sz="2000" u="none" cap="none" strike="noStrike"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Merriweather"/>
              <a:buChar char="●"/>
            </a:pPr>
            <a:r>
              <a:rPr b="0" i="0" lang="en-US" sz="2000" u="none" cap="none" strike="noStrike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Encounter those living on the margins</a:t>
            </a:r>
            <a:endParaRPr b="0" i="0" sz="2000" u="none" cap="none" strike="noStrike"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Merriweather"/>
              <a:buChar char="●"/>
            </a:pPr>
            <a:r>
              <a:rPr b="0" i="0" lang="en-US" sz="2000" u="none" cap="none" strike="noStrike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Deepen our understanding of the root causes of the social injustices that impact these communities</a:t>
            </a:r>
            <a:endParaRPr b="0" i="0" sz="2000" u="none" cap="none" strike="noStrike"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Merriweather"/>
              <a:buChar char="●"/>
            </a:pPr>
            <a:r>
              <a:rPr b="0" i="0" lang="en-US" sz="2000" u="none" cap="none" strike="noStrike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Service with grassroots initiatives which are making a difference in the community</a:t>
            </a:r>
            <a:endParaRPr b="0" i="0" sz="2000" u="none" cap="none" strike="noStrike"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Merriweather"/>
              <a:buChar char="●"/>
            </a:pPr>
            <a:r>
              <a:rPr b="0" i="0" lang="en-US" sz="2000" u="none" cap="none" strike="noStrike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Reflect on our experiences of service and encounter</a:t>
            </a:r>
            <a:endParaRPr b="0" i="0" sz="2000" u="none" cap="none" strike="noStrike"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Merriweather"/>
              <a:buChar char="●"/>
            </a:pPr>
            <a:r>
              <a:rPr b="0" i="0" lang="en-US" sz="2000" u="none" cap="none" strike="noStrike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Growing in relationship with SMSP community</a:t>
            </a:r>
            <a:endParaRPr b="0" i="0" sz="2000" u="none" cap="none" strike="noStrike"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g15f6907400c_0_0"/>
          <p:cNvPicPr preferRelativeResize="0"/>
          <p:nvPr/>
        </p:nvPicPr>
        <p:blipFill rotWithShape="1">
          <a:blip r:embed="rId3">
            <a:alphaModFix/>
          </a:blip>
          <a:srcRect b="0" l="10205" r="8588" t="12103"/>
          <a:stretch/>
        </p:blipFill>
        <p:spPr>
          <a:xfrm>
            <a:off x="6443500" y="1808700"/>
            <a:ext cx="5086976" cy="41296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MSP Cross Logo - White" id="102" name="Google Shape;102;g15f6907400c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5755" y="6031220"/>
            <a:ext cx="649150" cy="62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5f6907400c_0_32"/>
          <p:cNvSpPr txBox="1"/>
          <p:nvPr/>
        </p:nvSpPr>
        <p:spPr>
          <a:xfrm>
            <a:off x="5936625" y="1795000"/>
            <a:ext cx="5709000" cy="42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300"/>
              <a:buFont typeface="Merriweather"/>
              <a:buChar char="●"/>
            </a:pPr>
            <a:r>
              <a:rPr b="0" i="0" lang="en-US" sz="2300" u="none" cap="none" strike="noStrike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Participate in 5 weeks of formation </a:t>
            </a:r>
            <a:endParaRPr b="0" i="0" sz="2300" u="none" cap="none" strike="noStrike"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746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300"/>
              <a:buFont typeface="Merriweather"/>
              <a:buChar char="■"/>
            </a:pPr>
            <a:r>
              <a:rPr b="0" i="0" lang="en-US" sz="2300" u="none" cap="none" strike="noStrike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build community</a:t>
            </a:r>
            <a:endParaRPr b="0" i="0" sz="2300" u="none" cap="none" strike="noStrike"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746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300"/>
              <a:buFont typeface="Merriweather"/>
              <a:buChar char="■"/>
            </a:pPr>
            <a:r>
              <a:rPr b="0" i="0" lang="en-US" sz="2300" u="none" cap="none" strike="noStrike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deep dive into social and historical contexts of sites</a:t>
            </a:r>
            <a:endParaRPr b="0" i="0" sz="2300" u="none" cap="none" strike="noStrike"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746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300"/>
              <a:buFont typeface="Merriweather"/>
              <a:buChar char="■"/>
            </a:pPr>
            <a:r>
              <a:rPr b="0" i="0" lang="en-US" sz="2300" u="none" cap="none" strike="noStrike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Prepare ourselves for encounter</a:t>
            </a:r>
            <a:endParaRPr b="0" i="0" sz="2300" u="none" cap="none" strike="noStrike"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300"/>
              <a:buFont typeface="Merriweather"/>
              <a:buChar char="●"/>
            </a:pPr>
            <a:r>
              <a:rPr b="0" i="0" lang="en-US" sz="2300" u="none" cap="none" strike="noStrike">
                <a:solidFill>
                  <a:schemeClr val="accent4"/>
                </a:solidFill>
                <a:latin typeface="Merriweather"/>
                <a:ea typeface="Merriweather"/>
                <a:cs typeface="Merriweather"/>
                <a:sym typeface="Merriweather"/>
              </a:rPr>
              <a:t>Our hope             through </a:t>
            </a:r>
            <a:r>
              <a:rPr b="0" i="0" lang="en-US" sz="2300" u="none" cap="none" strike="noStrike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community, solidarity, and mutual giving, </a:t>
            </a:r>
            <a:r>
              <a:rPr b="0" i="0" lang="en-US" sz="2300" u="none" cap="none" strike="noStrike">
                <a:solidFill>
                  <a:schemeClr val="accent4"/>
                </a:solidFill>
                <a:latin typeface="Merriweather"/>
                <a:ea typeface="Merriweather"/>
                <a:cs typeface="Merriweather"/>
                <a:sym typeface="Merriweather"/>
              </a:rPr>
              <a:t>you will experience the love of Christ active in the world and in the people you meet!</a:t>
            </a:r>
            <a:endParaRPr b="0" i="0" sz="9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8" name="Google Shape;108;g15f6907400c_0_32"/>
          <p:cNvSpPr txBox="1"/>
          <p:nvPr/>
        </p:nvSpPr>
        <p:spPr>
          <a:xfrm>
            <a:off x="1337675" y="659425"/>
            <a:ext cx="99291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3800" u="none" cap="none" strike="noStrike">
                <a:solidFill>
                  <a:schemeClr val="accent4"/>
                </a:solidFill>
                <a:latin typeface="Merriweather"/>
                <a:ea typeface="Merriweather"/>
                <a:cs typeface="Merriweather"/>
                <a:sym typeface="Merriweather"/>
              </a:rPr>
              <a:t>What is Alternative Spring Break (ASB)?</a:t>
            </a:r>
            <a:endParaRPr b="0" i="0" sz="8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109" name="Google Shape;109;g15f6907400c_0_32"/>
          <p:cNvCxnSpPr/>
          <p:nvPr/>
        </p:nvCxnSpPr>
        <p:spPr>
          <a:xfrm>
            <a:off x="7908600" y="4491625"/>
            <a:ext cx="734700" cy="0"/>
          </a:xfrm>
          <a:prstGeom prst="straightConnector1">
            <a:avLst/>
          </a:prstGeom>
          <a:noFill/>
          <a:ln cap="flat" cmpd="sng" w="38100">
            <a:solidFill>
              <a:srgbClr val="FFC0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10" name="Google Shape;110;g15f6907400c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875" y="1970698"/>
            <a:ext cx="5144876" cy="3858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MSP Cross Logo - White" id="111" name="Google Shape;111;g15f6907400c_0_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26805" y="6206044"/>
            <a:ext cx="537450" cy="51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5f6907400c_0_6"/>
          <p:cNvSpPr txBox="1"/>
          <p:nvPr/>
        </p:nvSpPr>
        <p:spPr>
          <a:xfrm>
            <a:off x="810100" y="441425"/>
            <a:ext cx="10758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C000"/>
                </a:solidFill>
                <a:latin typeface="Merriweather"/>
                <a:ea typeface="Merriweather"/>
                <a:cs typeface="Merriweather"/>
                <a:sym typeface="Merriweather"/>
              </a:rPr>
              <a:t>ASB Sample Trip Schedule</a:t>
            </a:r>
            <a:endParaRPr b="0" i="0" sz="3200" u="none" cap="none" strike="noStrike">
              <a:solidFill>
                <a:srgbClr val="FFC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7" name="Google Shape;117;g15f6907400c_0_6"/>
          <p:cNvSpPr txBox="1"/>
          <p:nvPr/>
        </p:nvSpPr>
        <p:spPr>
          <a:xfrm>
            <a:off x="1111600" y="1808700"/>
            <a:ext cx="1045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g15f6907400c_0_6"/>
          <p:cNvSpPr txBox="1"/>
          <p:nvPr/>
        </p:nvSpPr>
        <p:spPr>
          <a:xfrm>
            <a:off x="745550" y="935500"/>
            <a:ext cx="5897100" cy="69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7:30 Morning Prayer</a:t>
            </a:r>
            <a:endParaRPr b="0" i="0" sz="2400" u="none" cap="none" strike="noStrike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8:00 Breakfast </a:t>
            </a:r>
            <a:endParaRPr b="0" i="0" sz="2400" u="none" cap="none" strike="noStrike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9:00 Partner Agency </a:t>
            </a:r>
            <a:endParaRPr b="0" i="0" sz="2400" u="none" cap="none" strike="noStrike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1:00 Lunch with a panel of community </a:t>
            </a:r>
            <a:endParaRPr b="0" i="0" sz="2400" u="none" cap="none" strike="noStrike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         members                         </a:t>
            </a:r>
            <a:endParaRPr b="0" i="0" sz="2400" u="none" cap="none" strike="noStrike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2:30 Cultural Experience </a:t>
            </a:r>
            <a:endParaRPr b="0" i="0" sz="2400" u="none" cap="none" strike="noStrike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4:00 Reflection</a:t>
            </a:r>
            <a:endParaRPr b="0" i="0" sz="2400" u="none" cap="none" strike="noStrike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5:30 Dinner Prep</a:t>
            </a:r>
            <a:endParaRPr b="0" i="0" sz="2400" u="none" cap="none" strike="noStrike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6:00 Dinner</a:t>
            </a:r>
            <a:endParaRPr b="0" i="0" sz="2400" u="none" cap="none" strike="noStrike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7:30 Free Time</a:t>
            </a:r>
            <a:endParaRPr b="0" i="0" sz="2400" u="none" cap="none" strike="noStrike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8:30 Group reflection &amp; community </a:t>
            </a:r>
            <a:endParaRPr b="0" i="0" sz="2400" u="none" cap="none" strike="noStrike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         time</a:t>
            </a:r>
            <a:endParaRPr b="0" i="0" sz="2400" u="none" cap="none" strike="noStrike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9:30 Free time/rest</a:t>
            </a:r>
            <a:endParaRPr b="0" i="0" sz="2400" u="none" cap="none" strike="noStrike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MSP Cross Logo - White" id="119" name="Google Shape;119;g15f6907400c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260" y="5519098"/>
            <a:ext cx="1179650" cy="113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15f6907400c_0_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60743" y="1477651"/>
            <a:ext cx="3353080" cy="447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/>
          <p:nvPr>
            <p:ph type="title"/>
          </p:nvPr>
        </p:nvSpPr>
        <p:spPr>
          <a:xfrm>
            <a:off x="838200" y="1480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Calibri"/>
              <a:buNone/>
            </a:pPr>
            <a:r>
              <a:rPr b="1" lang="en-US">
                <a:solidFill>
                  <a:schemeClr val="accent4"/>
                </a:solidFill>
                <a:latin typeface="Merriweather"/>
                <a:ea typeface="Merriweather"/>
                <a:cs typeface="Merriweather"/>
                <a:sym typeface="Merriweather"/>
              </a:rPr>
              <a:t>Nazareth Farm</a:t>
            </a:r>
            <a:endParaRPr b="1">
              <a:solidFill>
                <a:schemeClr val="accent4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57142"/>
              <a:buFont typeface="Calibri"/>
              <a:buNone/>
            </a:pPr>
            <a:r>
              <a:rPr b="1" i="1" lang="en-US" sz="2800">
                <a:solidFill>
                  <a:schemeClr val="accent4"/>
                </a:solidFill>
                <a:latin typeface="Merriweather"/>
                <a:ea typeface="Merriweather"/>
                <a:cs typeface="Merriweather"/>
                <a:sym typeface="Merriweather"/>
              </a:rPr>
              <a:t> West Virginia</a:t>
            </a:r>
            <a:r>
              <a:rPr b="1" i="1" lang="en-US">
                <a:solidFill>
                  <a:schemeClr val="accent4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b="1" i="1">
              <a:solidFill>
                <a:schemeClr val="accent4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descr="SMSP Cross Logo - White" id="126" name="Google Shape;12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260" y="5473137"/>
            <a:ext cx="1179650" cy="113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8250" y="1546750"/>
            <a:ext cx="6655999" cy="49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15725" y="1903548"/>
            <a:ext cx="3280950" cy="327402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7"/>
          <p:cNvSpPr txBox="1"/>
          <p:nvPr/>
        </p:nvSpPr>
        <p:spPr>
          <a:xfrm>
            <a:off x="7795250" y="5511538"/>
            <a:ext cx="30000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Sustainability &amp; Environmental Justice</a:t>
            </a:r>
            <a:endParaRPr b="1" i="0" sz="1900" u="none" cap="none" strike="noStrike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Immersion</a:t>
            </a:r>
            <a:endParaRPr b="1" i="0" sz="1900" u="none" cap="none" strike="noStrike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"/>
          <p:cNvSpPr txBox="1"/>
          <p:nvPr>
            <p:ph type="title"/>
          </p:nvPr>
        </p:nvSpPr>
        <p:spPr>
          <a:xfrm>
            <a:off x="-1990050" y="9152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Calibri"/>
              <a:buNone/>
            </a:pPr>
            <a:r>
              <a:rPr b="1" lang="en-US" sz="4000">
                <a:solidFill>
                  <a:schemeClr val="accent4"/>
                </a:solidFill>
                <a:latin typeface="Merriweather"/>
                <a:ea typeface="Merriweather"/>
                <a:cs typeface="Merriweather"/>
                <a:sym typeface="Merriweather"/>
              </a:rPr>
              <a:t>The Encuentro Project</a:t>
            </a:r>
            <a:endParaRPr b="1" sz="4000">
              <a:solidFill>
                <a:schemeClr val="accent4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Calibri"/>
              <a:buNone/>
            </a:pPr>
            <a:r>
              <a:rPr b="1" i="1" lang="en-US" sz="2500">
                <a:solidFill>
                  <a:schemeClr val="accent4"/>
                </a:solidFill>
                <a:latin typeface="Merriweather"/>
                <a:ea typeface="Merriweather"/>
                <a:cs typeface="Merriweather"/>
                <a:sym typeface="Merriweather"/>
              </a:rPr>
              <a:t>El Paso, Texas</a:t>
            </a:r>
            <a:endParaRPr b="1" i="1" sz="2500">
              <a:solidFill>
                <a:schemeClr val="accent4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descr="SMSP Cross Logo - White" id="135" name="Google Shape;13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260" y="5473137"/>
            <a:ext cx="1179650" cy="113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2100" y="1281300"/>
            <a:ext cx="5379351" cy="374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3050" y="2610200"/>
            <a:ext cx="5789400" cy="355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8"/>
          <p:cNvSpPr txBox="1"/>
          <p:nvPr/>
        </p:nvSpPr>
        <p:spPr>
          <a:xfrm>
            <a:off x="6650550" y="5687450"/>
            <a:ext cx="3390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Immigration Immersion</a:t>
            </a:r>
            <a:endParaRPr b="1" i="0" sz="1900" u="none" cap="none" strike="noStrike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5cd089a947_0_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Calibri"/>
              <a:buNone/>
            </a:pPr>
            <a:r>
              <a:rPr b="1" lang="en-US">
                <a:solidFill>
                  <a:schemeClr val="accent4"/>
                </a:solidFill>
                <a:latin typeface="Merriweather"/>
                <a:ea typeface="Merriweather"/>
                <a:cs typeface="Merriweather"/>
                <a:sym typeface="Merriweather"/>
              </a:rPr>
              <a:t>Selma, Alabama</a:t>
            </a:r>
            <a:endParaRPr b="1">
              <a:solidFill>
                <a:schemeClr val="accent4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descr="SMSP Cross Logo - White" id="144" name="Google Shape;144;g25cd089a947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260" y="5473137"/>
            <a:ext cx="1179650" cy="113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25cd089a947_0_6"/>
          <p:cNvPicPr preferRelativeResize="0"/>
          <p:nvPr/>
        </p:nvPicPr>
        <p:blipFill rotWithShape="1">
          <a:blip r:embed="rId4">
            <a:alphaModFix/>
          </a:blip>
          <a:srcRect b="5514" l="0" r="0" t="5507"/>
          <a:stretch/>
        </p:blipFill>
        <p:spPr>
          <a:xfrm>
            <a:off x="1184275" y="3007025"/>
            <a:ext cx="5200025" cy="346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25cd089a947_0_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5649" y="1843225"/>
            <a:ext cx="5053949" cy="2842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25cd089a947_0_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60788" y="1518575"/>
            <a:ext cx="4647000" cy="116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25cd089a947_0_6"/>
          <p:cNvSpPr txBox="1"/>
          <p:nvPr/>
        </p:nvSpPr>
        <p:spPr>
          <a:xfrm>
            <a:off x="6641125" y="5210775"/>
            <a:ext cx="3897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Racial Justice Immersion</a:t>
            </a:r>
            <a:endParaRPr b="1" i="0" sz="1900" u="none" cap="none" strike="noStrike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"/>
          <p:cNvSpPr txBox="1"/>
          <p:nvPr>
            <p:ph type="title"/>
          </p:nvPr>
        </p:nvSpPr>
        <p:spPr>
          <a:xfrm>
            <a:off x="5613325" y="356400"/>
            <a:ext cx="6851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Calibri"/>
              <a:buNone/>
            </a:pPr>
            <a:r>
              <a:rPr b="1" lang="en-US">
                <a:solidFill>
                  <a:schemeClr val="accent4"/>
                </a:solidFill>
                <a:latin typeface="Merriweather"/>
                <a:ea typeface="Merriweather"/>
                <a:cs typeface="Merriweather"/>
                <a:sym typeface="Merriweather"/>
              </a:rPr>
              <a:t>Dolores Mission</a:t>
            </a:r>
            <a:endParaRPr b="1">
              <a:solidFill>
                <a:schemeClr val="accent4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Calibri"/>
              <a:buNone/>
            </a:pPr>
            <a:r>
              <a:rPr b="1" i="1" lang="en-US" sz="3200">
                <a:solidFill>
                  <a:schemeClr val="accent4"/>
                </a:solidFill>
                <a:latin typeface="Merriweather"/>
                <a:ea typeface="Merriweather"/>
                <a:cs typeface="Merriweather"/>
                <a:sym typeface="Merriweather"/>
              </a:rPr>
              <a:t>Los Angeles</a:t>
            </a:r>
            <a:endParaRPr b="1" i="1" sz="3200">
              <a:solidFill>
                <a:schemeClr val="accent4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descr="SMSP Cross Logo - White" id="154" name="Google Shape;15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260" y="5473137"/>
            <a:ext cx="1179650" cy="1138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0"/>
          <p:cNvSpPr txBox="1"/>
          <p:nvPr/>
        </p:nvSpPr>
        <p:spPr>
          <a:xfrm>
            <a:off x="6535475" y="5226550"/>
            <a:ext cx="3959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Homelessness, reentry, economic opportunity, education, immigration</a:t>
            </a:r>
            <a:endParaRPr b="0" i="0" sz="2400" u="none" cap="none" strike="noStrike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56" name="Google Shape;15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663575"/>
            <a:ext cx="6234802" cy="194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7202" y="1810100"/>
            <a:ext cx="5652400" cy="317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7750" y="636150"/>
            <a:ext cx="4239290" cy="317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2017-10-04T15:19:33Z</dcterms:created>
  <dc:creator>Alison Quinn</dc:creator>
</cp:coreProperties>
</file>